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859" r:id="rId2"/>
    <p:sldId id="931" r:id="rId3"/>
    <p:sldId id="934" r:id="rId4"/>
    <p:sldId id="906" r:id="rId5"/>
    <p:sldId id="910" r:id="rId6"/>
    <p:sldId id="912" r:id="rId7"/>
    <p:sldId id="913" r:id="rId8"/>
    <p:sldId id="932" r:id="rId9"/>
    <p:sldId id="915" r:id="rId10"/>
    <p:sldId id="916" r:id="rId11"/>
    <p:sldId id="917" r:id="rId12"/>
    <p:sldId id="918" r:id="rId13"/>
    <p:sldId id="919" r:id="rId14"/>
    <p:sldId id="920" r:id="rId15"/>
    <p:sldId id="921" r:id="rId16"/>
    <p:sldId id="933" r:id="rId17"/>
    <p:sldId id="922" r:id="rId18"/>
    <p:sldId id="935" r:id="rId19"/>
    <p:sldId id="923" r:id="rId20"/>
    <p:sldId id="924" r:id="rId21"/>
    <p:sldId id="925" r:id="rId2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317982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第三</a:t>
            </a: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单元  第一次世界大战</a:t>
            </a: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和战后初期的世界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4114340"/>
            <a:ext cx="12192000" cy="898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8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课　第一次世界大战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795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第一次世界大战，世人总会想到雷马克的《西线无战事》，书中人物克罗普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德国人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有这样的疑问：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我们在这里保卫祖国，那一边的法国人也在保卫他们的祖国。好了，究竟谁对？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作者旨在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说明这场战争性质难以判断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激起世人反省战争和反对战争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仅展示战争带来的迷茫痛苦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揭露战争充满罪恶而毫无意义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630" y="836712"/>
            <a:ext cx="2232248" cy="51305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247334" y="203123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在第一次世界大战期间，英国失去了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1/4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的对外投资，法国失去了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1/3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的对外投资，德国失去了全部对外投资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由此可见，第一次世界大战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改变了传统的世界政治格局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大大削弱了欧洲的力量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促进殖民地国家的民族觉醒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推动了科学技术的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089732" y="142140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3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读下列图片，回答问题。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346284"/>
            <a:ext cx="8429219" cy="426680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527254" y="5613087"/>
            <a:ext cx="572464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>
                <a:solidFill>
                  <a:srgbClr val="000000"/>
                </a:solidFill>
                <a:latin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sz="2400" b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摘编自钱乘旦主编《新世界史纲要》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3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根据上图并结合所学知识，判断下列表述是否正确。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请在正确项后的括号内打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√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错误项后的括号内打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第一次世界大战前，欧洲已经是世界经济的中心。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三国同盟与三国协约的形成，暂时缓和了列强之间的矛盾。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FFFF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第一次世界大战是西方列强争夺世界霸权的结果。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71984" y="196296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822884" y="2535287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463358" y="303488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15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根据图中第一次世界大战的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大致经过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，绘制第一次世界大战进程时间轴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2878" y="1700808"/>
            <a:ext cx="561022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62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综上所述，从资本主义发展、社会主义运动、民族解放运动等角度，全面分析第一次世界大战给全世界带来的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巨大震荡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875412"/>
            <a:ext cx="11485848" cy="4361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资本主义发展：第一次世界大战后签署的《凡尔赛条约》和《九国公约》等一系列条约，建立了被称为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凡尔赛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sz="2400">
                <a:cs typeface="Times New Roman" panose="02020603050405020304" pitchFamily="18" charset="0"/>
              </a:rPr>
              <a:t>华盛顿体系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的国际新秩序。这一体系暂时缓和了帝国主义国家之间的矛盾，但也为第二次世界大战的爆发埋下了隐患。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　　社会主义运动：俄国在第一次世界大战期间爆发了十月革命，建立了世界上第一个无产阶级专政的国家，将社会主义由理想变为现实，开始了轰轰烈烈的社会主义建设。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　　民族解放运动：第一次世界大战削弱了西方殖民势力，激化了殖民地半殖民地国家与宗主国之间的矛盾，促进了殖民地半殖民地国家的民族觉醒。第一次世界大战结束前后，亚非拉地区民族民主运动高涨。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02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第一次世界大战是一场发生在欧洲，但波及全世界的世界大战。当时世界上的大多数国家都卷入了这场战争。阅读下列材料，回答问题。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图说历史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hnxxls03.jpg" descr="id:21474905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4193059"/>
            <a:ext cx="3789045" cy="19748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908720"/>
            <a:ext cx="7553325" cy="100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19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上图反映的是第一次世界大战前两大军事集团对峙的局面。图中的德国和英国分别是哪一军事集团的核心国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6457" y="1876366"/>
            <a:ext cx="326243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三国同盟；三国协约。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6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追根溯源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第一次世界大战前夕欧洲主要资本主义国家经济发展与殖民地占有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情况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312538"/>
              </p:ext>
            </p:extLst>
          </p:nvPr>
        </p:nvGraphicFramePr>
        <p:xfrm>
          <a:off x="360854" y="2060848"/>
          <a:ext cx="10971213" cy="1655267"/>
        </p:xfrm>
        <a:graphic>
          <a:graphicData uri="http://schemas.openxmlformats.org/drawingml/2006/table">
            <a:tbl>
              <a:tblPr firstRow="1" firstCol="1" bandRow="1"/>
              <a:tblGrid>
                <a:gridCol w="3816424">
                  <a:extLst>
                    <a:ext uri="{9D8B030D-6E8A-4147-A177-3AD203B41FA5}">
                      <a16:colId xmlns:a16="http://schemas.microsoft.com/office/drawing/2014/main" val="554063498"/>
                    </a:ext>
                  </a:extLst>
                </a:gridCol>
                <a:gridCol w="1668884">
                  <a:extLst>
                    <a:ext uri="{9D8B030D-6E8A-4147-A177-3AD203B41FA5}">
                      <a16:colId xmlns:a16="http://schemas.microsoft.com/office/drawing/2014/main" val="3594672117"/>
                    </a:ext>
                  </a:extLst>
                </a:gridCol>
                <a:gridCol w="2742654">
                  <a:extLst>
                    <a:ext uri="{9D8B030D-6E8A-4147-A177-3AD203B41FA5}">
                      <a16:colId xmlns:a16="http://schemas.microsoft.com/office/drawing/2014/main" val="1547841029"/>
                    </a:ext>
                  </a:extLst>
                </a:gridCol>
                <a:gridCol w="2743251">
                  <a:extLst>
                    <a:ext uri="{9D8B030D-6E8A-4147-A177-3AD203B41FA5}">
                      <a16:colId xmlns:a16="http://schemas.microsoft.com/office/drawing/2014/main" val="4243496145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国家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英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德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2273428"/>
                  </a:ext>
                </a:extLst>
              </a:tr>
              <a:tr h="29707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工业产量位次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139769"/>
                  </a:ext>
                </a:extLst>
              </a:tr>
              <a:tr h="55798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殖民地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面积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万平方千米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3350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1060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290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268132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381785" y="3645024"/>
            <a:ext cx="8662243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b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根据材料二，分析第一次世界大战爆发的根本原因。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9597" y="4212462"/>
            <a:ext cx="5753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帝国主义国家间政治、经济发展不平衡。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461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揭穿谎言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德国政府声称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战争会迅速结束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在运送德军的火车上涂写着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去巴黎吃早饭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的字句。法国的运兵车上也涂有藐视对方的字句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新招募的法国士兵高唱《马赛曲》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兴高采烈地从火车站出发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枪尖上插着鲜花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脸上露着微笑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似乎把这次军事行动当作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从巴黎到柏林的令人振奋的旅行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请用第一次世界大战的有关史实戳穿材料三中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战争会迅速结束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以及战争是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令人振奋的旅行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的谎言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4604935"/>
            <a:ext cx="11422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第一次世界大战从</a:t>
            </a:r>
            <a:r>
              <a:rPr lang="en-US" altLang="zh-CN" sz="2400">
                <a:cs typeface="Times New Roman" panose="02020603050405020304" pitchFamily="18" charset="0"/>
              </a:rPr>
              <a:t>1914</a:t>
            </a:r>
            <a:r>
              <a:rPr lang="zh-CN" altLang="zh-CN" sz="2400">
                <a:cs typeface="Times New Roman" panose="02020603050405020304" pitchFamily="18" charset="0"/>
              </a:rPr>
              <a:t>年持续到</a:t>
            </a:r>
            <a:r>
              <a:rPr lang="en-US" altLang="zh-CN" sz="2400">
                <a:cs typeface="Times New Roman" panose="02020603050405020304" pitchFamily="18" charset="0"/>
              </a:rPr>
              <a:t>1918</a:t>
            </a:r>
            <a:r>
              <a:rPr lang="zh-CN" altLang="zh-CN" sz="2400">
                <a:cs typeface="Times New Roman" panose="02020603050405020304" pitchFamily="18" charset="0"/>
              </a:rPr>
              <a:t>年，战争并没有迅速结束；凡尔登战役有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绞肉机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400">
                <a:cs typeface="Times New Roman" panose="02020603050405020304" pitchFamily="18" charset="0"/>
              </a:rPr>
              <a:t>屠场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之称，充分说明了战争的残酷性。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6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三国同盟和三国协约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漫画是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1904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年的法国明信片，不列颠尼亚与玛丽安娜共舞，象征两国全新的合作关系。两国携起手来对抗的国家是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德国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日本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俄国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62" y="2265260"/>
            <a:ext cx="2076450" cy="4762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8982" y="3367827"/>
            <a:ext cx="2376264" cy="191398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552229" y="29061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844" y="753006"/>
            <a:ext cx="7534275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03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审视战争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第一次世界大战是德国和奥匈帝国首先挑起的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在战后应该审判的是它们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而英国、法国、俄国是世界秩序的维护者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应该肯定。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材料四中关于第一次世界大战的评价是否正确？为什么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2996952"/>
            <a:ext cx="115121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不正确。第一次世界大战是西方列强为重新瓜分世界、争夺世界霸权而发动的一场帝国主义战争，交战双方都应该受到审判。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595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期盼和平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对人类来说是一场醒不了的噩梦。脚下的白骨告诉我们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战争是残酷的。墓碑里的灵魂告诉我们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战争的代价是沉痛的。面对战争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我们有无限的感慨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  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史为鉴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设计一条宣传语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呼吁世界和平。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0854" y="3573016"/>
            <a:ext cx="11485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反对战争，维护和平；和平让战争走开；珍爱生命，远离战争。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3041972"/>
            <a:ext cx="3143250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19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德国海军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大臣告知德皇：对英军事形势要求德国保有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数量尽可能多的战列舰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。在他看来，如果德国意欲分享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阳光下的土地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的所有权，就必须部署一支拥有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艘主力舰的舰队。这段材料体现的时代背景是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第一次世界大战前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列强疯狂扩军备战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第一次世界大战前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英德建立军事同盟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第一次世界大战后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德国总结战争失败的教训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第二次世界大战前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德国为发起战争进行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准备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11230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2964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第一次世界大战的爆发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全世界范围内，恐怕没有任何一名刺客有普林西普这样的知名度。后人曾在他行刺斐迪南大公的十字路口铺了一块石板，上面刻着他的两只脚印。这主要是因为这次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行刺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引燃了第一次世界大战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冲击了美国的霸权政策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引发了拉美的独立浪潮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壮大了社会主义的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力量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02718" y="254193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意大利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在第一次世界大战前属于同盟国。战争期间，协约国提出将部分侵占的领土分给意大利，这一诱饵很有效，意大利同意参加协约国一方作战。这说明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同盟国内部的矛盾尖锐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国家利益影响对外政策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意大利参战意图不明确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协约国胜利具有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必然性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26426" y="142140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59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第一次世界大战的进程和结果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历时约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个月的凡尔登战役异常惨烈，交战双方损失近百万人，因而凡尔登战役有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绞肉机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屠场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之称。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材料突出了战争的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复杂性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偶然性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正义性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残酷性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年，某杂志刊发了名为《大战中的中国：她在劳力、原材料、军需品和食物上对协约国的贡献》的文章。该文章发表的背景是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美国内战的爆发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甲午中日战争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第一次世界大战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国际联盟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90122" y="1988840"/>
            <a:ext cx="4074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895920" y="417495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赤峰中考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一战所带来最直接、明显的后果就是人力、物力的巨大损失，其中直接死于战争的军人达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万人，另有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2 000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多万人受伤，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万人留下终身残疾。据此可知，一战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是人类历史上的灾难性战争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从根本上动摇了欧洲的优势地位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削弱了帝国主义的殖民力量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促进了殖民地半殖民地民族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觉醒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50790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5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4557"/>
            <a:ext cx="11485848" cy="449353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spc="1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 sz="2200" spc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200" spc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z="2200" spc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 sz="2200" spc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和平区一模</a:t>
            </a:r>
            <a:r>
              <a:rPr lang="en-US" altLang="zh-CN" sz="2200" spc="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200" spc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下列对下表所示第一次世界大战爆发原因的解读，最准确的是</a:t>
            </a:r>
            <a:r>
              <a:rPr lang="en-US" altLang="zh-CN" sz="2200" spc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2200" spc="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第一次世界大战爆发的历史渊源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部分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endParaRPr lang="en-US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三国同盟和三国协约的军事对抗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英国与德国的矛盾激化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政治、经济、军事等因素的共同作用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欧洲各国开展军备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竞赛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996177"/>
              </p:ext>
            </p:extLst>
          </p:nvPr>
        </p:nvGraphicFramePr>
        <p:xfrm>
          <a:off x="618171" y="2761914"/>
          <a:ext cx="10971213" cy="1743456"/>
        </p:xfrm>
        <a:graphic>
          <a:graphicData uri="http://schemas.openxmlformats.org/drawingml/2006/table">
            <a:tbl>
              <a:tblPr firstRow="1" firstCol="1" bandRow="1"/>
              <a:tblGrid>
                <a:gridCol w="1858523">
                  <a:extLst>
                    <a:ext uri="{9D8B030D-6E8A-4147-A177-3AD203B41FA5}">
                      <a16:colId xmlns:a16="http://schemas.microsoft.com/office/drawing/2014/main" val="423114899"/>
                    </a:ext>
                  </a:extLst>
                </a:gridCol>
                <a:gridCol w="9112690">
                  <a:extLst>
                    <a:ext uri="{9D8B030D-6E8A-4147-A177-3AD203B41FA5}">
                      <a16:colId xmlns:a16="http://schemas.microsoft.com/office/drawing/2014/main" val="4150227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观点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资本主义政治经济发展的不平衡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03547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观点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欧洲两大军事对抗组织的出现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66261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观点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德国的崛起与欧洲各国的军备竞赛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91710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观点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巴尔干危机埋下战争祸根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3399574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11063758" y="1837348"/>
            <a:ext cx="4010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pc="1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0383" y="786287"/>
            <a:ext cx="7505700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16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</a:t>
            </a:r>
            <a:r>
              <a:rPr lang="en-US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红桥区一模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当一方的战争目的是正义的，另一方的战争目的就必然是不正义的。但这种原理并不是不可逆的，即战争的一方是不正义的并不能说明对方就是正义的，因为有可能战争的双方都是不正义的。</a:t>
            </a:r>
            <a:r>
              <a:rPr lang="en-US" altLang="zh-CN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下列战争性质最符合材料观点的是</a:t>
            </a:r>
            <a:r>
              <a:rPr lang="en-US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鸦片战争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亚历山大东征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第一次世界大战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第二次世界大战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34766" y="2564904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1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1015</TotalTime>
  <Words>1657</Words>
  <Application>Microsoft Office PowerPoint</Application>
  <PresentationFormat>自定义</PresentationFormat>
  <Paragraphs>128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仿宋</vt:lpstr>
      <vt:lpstr>黑体</vt:lpstr>
      <vt:lpstr>楷体</vt:lpstr>
      <vt:lpstr>宋体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297</cp:revision>
  <dcterms:created xsi:type="dcterms:W3CDTF">2020-11-06T05:24:40Z</dcterms:created>
  <dcterms:modified xsi:type="dcterms:W3CDTF">2024-12-17T01:54:14Z</dcterms:modified>
</cp:coreProperties>
</file>